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59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20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alphaModFix amt="40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United States Symbols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By: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303037" y="4050265"/>
            <a:ext cx="5980921" cy="5127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enter First Name and Last Name</a:t>
            </a:r>
          </a:p>
        </p:txBody>
      </p:sp>
    </p:spTree>
    <p:extLst>
      <p:ext uri="{BB962C8B-B14F-4D97-AF65-F5344CB8AC3E}">
        <p14:creationId xmlns:p14="http://schemas.microsoft.com/office/powerpoint/2010/main" val="20495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Ho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5000" baseline="0"/>
            </a:lvl1pPr>
          </a:lstStyle>
          <a:p>
            <a:r>
              <a:rPr lang="en-US" dirty="0"/>
              <a:t>The White House</a:t>
            </a:r>
          </a:p>
        </p:txBody>
      </p:sp>
      <p:sp>
        <p:nvSpPr>
          <p:cNvPr id="9" name="Online Image Placeholder 8"/>
          <p:cNvSpPr>
            <a:spLocks noGrp="1"/>
          </p:cNvSpPr>
          <p:nvPr>
            <p:ph type="clipArt" sz="quarter" idx="11" hasCustomPrompt="1"/>
          </p:nvPr>
        </p:nvSpPr>
        <p:spPr>
          <a:xfrm>
            <a:off x="7118813" y="2162297"/>
            <a:ext cx="4941887" cy="3763962"/>
          </a:xfrm>
          <a:ln w="5715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search for a picture of the White House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20309" y="2373315"/>
            <a:ext cx="1125537" cy="6508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046207" y="2385277"/>
            <a:ext cx="2067535" cy="650875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 ?????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447674" y="2426141"/>
            <a:ext cx="1997075" cy="6508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is where the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246064" y="3221038"/>
            <a:ext cx="1816417" cy="669925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?????????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2244726" y="3221038"/>
            <a:ext cx="2581918" cy="6699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lives and works.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944148" y="3221038"/>
            <a:ext cx="1354137" cy="6699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It is a 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120308" y="4179006"/>
            <a:ext cx="6766629" cy="5556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symbol of American freedom and democracy.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73783" y="4984216"/>
            <a:ext cx="5114037" cy="5238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 White House is located in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0" hasCustomPrompt="1"/>
          </p:nvPr>
        </p:nvSpPr>
        <p:spPr>
          <a:xfrm>
            <a:off x="4493372" y="4992953"/>
            <a:ext cx="2302523" cy="523875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?????????? ??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821007" y="5104342"/>
            <a:ext cx="223935" cy="39685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20650" y="5710238"/>
            <a:ext cx="1008354" cy="5603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It has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3" hasCustomPrompt="1"/>
          </p:nvPr>
        </p:nvSpPr>
        <p:spPr>
          <a:xfrm>
            <a:off x="1173978" y="5710238"/>
            <a:ext cx="697853" cy="560387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 hasCustomPrompt="1"/>
          </p:nvPr>
        </p:nvSpPr>
        <p:spPr>
          <a:xfrm>
            <a:off x="1908768" y="5710141"/>
            <a:ext cx="1735495" cy="5603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rooms and</a:t>
            </a:r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25" hasCustomPrompt="1"/>
          </p:nvPr>
        </p:nvSpPr>
        <p:spPr>
          <a:xfrm>
            <a:off x="3724410" y="5728803"/>
            <a:ext cx="526627" cy="560387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6" hasCustomPrompt="1"/>
          </p:nvPr>
        </p:nvSpPr>
        <p:spPr>
          <a:xfrm>
            <a:off x="4287973" y="5738918"/>
            <a:ext cx="2052637" cy="5603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bathrooms.</a:t>
            </a:r>
          </a:p>
        </p:txBody>
      </p:sp>
    </p:spTree>
    <p:extLst>
      <p:ext uri="{BB962C8B-B14F-4D97-AF65-F5344CB8AC3E}">
        <p14:creationId xmlns:p14="http://schemas.microsoft.com/office/powerpoint/2010/main" val="28781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berty 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5000" baseline="0"/>
            </a:lvl1pPr>
          </a:lstStyle>
          <a:p>
            <a:r>
              <a:rPr lang="en-US" dirty="0"/>
              <a:t>The Liberty Bell</a:t>
            </a:r>
          </a:p>
        </p:txBody>
      </p:sp>
      <p:sp>
        <p:nvSpPr>
          <p:cNvPr id="9" name="Online Image Placeholder 8"/>
          <p:cNvSpPr>
            <a:spLocks noGrp="1"/>
          </p:cNvSpPr>
          <p:nvPr>
            <p:ph type="clipArt" sz="quarter" idx="11" hasCustomPrompt="1"/>
          </p:nvPr>
        </p:nvSpPr>
        <p:spPr>
          <a:xfrm>
            <a:off x="6971691" y="2162297"/>
            <a:ext cx="4941887" cy="3763962"/>
          </a:xfrm>
          <a:ln w="5715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search for a picture of the Liberty Bell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3254276" y="3899303"/>
            <a:ext cx="1351243" cy="5238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 bell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46064" y="2162175"/>
            <a:ext cx="1993283" cy="6619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In 1776, the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4" hasCustomPrompt="1"/>
          </p:nvPr>
        </p:nvSpPr>
        <p:spPr>
          <a:xfrm>
            <a:off x="246065" y="3055938"/>
            <a:ext cx="3747438" cy="6588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announce our country’s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5" hasCustomPrompt="1"/>
          </p:nvPr>
        </p:nvSpPr>
        <p:spPr>
          <a:xfrm>
            <a:off x="246064" y="3889377"/>
            <a:ext cx="2926344" cy="54372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from Great Britain.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6" hasCustomPrompt="1"/>
          </p:nvPr>
        </p:nvSpPr>
        <p:spPr>
          <a:xfrm>
            <a:off x="4144760" y="3070226"/>
            <a:ext cx="2199812" cy="630236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????????????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7" hasCustomPrompt="1"/>
          </p:nvPr>
        </p:nvSpPr>
        <p:spPr>
          <a:xfrm>
            <a:off x="4681748" y="3909230"/>
            <a:ext cx="1343186" cy="523875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???????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8" hasCustomPrompt="1"/>
          </p:nvPr>
        </p:nvSpPr>
        <p:spPr>
          <a:xfrm>
            <a:off x="246073" y="4652242"/>
            <a:ext cx="3831406" cy="5238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 first time it was rung.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4158385" y="4685579"/>
            <a:ext cx="1993284" cy="4905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It is made of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1" hasCustomPrompt="1"/>
          </p:nvPr>
        </p:nvSpPr>
        <p:spPr>
          <a:xfrm>
            <a:off x="333245" y="5279245"/>
            <a:ext cx="1207998" cy="438150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??????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32" hasCustomPrompt="1"/>
          </p:nvPr>
        </p:nvSpPr>
        <p:spPr>
          <a:xfrm>
            <a:off x="1505655" y="5284741"/>
            <a:ext cx="294106" cy="9382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1" name="Text Placeholder 26"/>
          <p:cNvSpPr>
            <a:spLocks noGrp="1"/>
          </p:cNvSpPr>
          <p:nvPr>
            <p:ph type="body" sz="quarter" idx="33" hasCustomPrompt="1"/>
          </p:nvPr>
        </p:nvSpPr>
        <p:spPr>
          <a:xfrm>
            <a:off x="4800426" y="2201463"/>
            <a:ext cx="1351243" cy="5238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rang to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4" hasCustomPrompt="1"/>
          </p:nvPr>
        </p:nvSpPr>
        <p:spPr>
          <a:xfrm>
            <a:off x="2372811" y="2201863"/>
            <a:ext cx="2232708" cy="523875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???????  ????</a:t>
            </a:r>
          </a:p>
        </p:txBody>
      </p:sp>
    </p:spTree>
    <p:extLst>
      <p:ext uri="{BB962C8B-B14F-4D97-AF65-F5344CB8AC3E}">
        <p14:creationId xmlns:p14="http://schemas.microsoft.com/office/powerpoint/2010/main" val="13185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ue of Liber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5000" baseline="0"/>
            </a:lvl1pPr>
          </a:lstStyle>
          <a:p>
            <a:r>
              <a:rPr lang="en-US" dirty="0"/>
              <a:t>The Statue of Liberty</a:t>
            </a:r>
          </a:p>
        </p:txBody>
      </p:sp>
      <p:sp>
        <p:nvSpPr>
          <p:cNvPr id="9" name="Online Image Placeholder 8"/>
          <p:cNvSpPr>
            <a:spLocks noGrp="1"/>
          </p:cNvSpPr>
          <p:nvPr>
            <p:ph type="clipArt" sz="quarter" idx="11" hasCustomPrompt="1"/>
          </p:nvPr>
        </p:nvSpPr>
        <p:spPr>
          <a:xfrm>
            <a:off x="6971691" y="2162297"/>
            <a:ext cx="4941887" cy="3763962"/>
          </a:xfrm>
          <a:ln w="5715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search for a picture of the Statue of Liberty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219073" y="2539208"/>
            <a:ext cx="2161235" cy="493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 Statue of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0" hasCustomPrompt="1"/>
          </p:nvPr>
        </p:nvSpPr>
        <p:spPr>
          <a:xfrm>
            <a:off x="2441053" y="2547275"/>
            <a:ext cx="1363047" cy="493712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???????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1" hasCustomPrompt="1"/>
          </p:nvPr>
        </p:nvSpPr>
        <p:spPr>
          <a:xfrm>
            <a:off x="3864846" y="2479093"/>
            <a:ext cx="3008892" cy="6244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was a gift from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 hasCustomPrompt="1"/>
          </p:nvPr>
        </p:nvSpPr>
        <p:spPr>
          <a:xfrm>
            <a:off x="219072" y="3417888"/>
            <a:ext cx="1228174" cy="476250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??????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3" hasCustomPrompt="1"/>
          </p:nvPr>
        </p:nvSpPr>
        <p:spPr>
          <a:xfrm>
            <a:off x="1219086" y="3418050"/>
            <a:ext cx="228159" cy="4762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 hasCustomPrompt="1"/>
          </p:nvPr>
        </p:nvSpPr>
        <p:spPr>
          <a:xfrm>
            <a:off x="1453836" y="3391252"/>
            <a:ext cx="1161942" cy="550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It is in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5" hasCustomPrompt="1"/>
          </p:nvPr>
        </p:nvSpPr>
        <p:spPr>
          <a:xfrm>
            <a:off x="2452472" y="4127792"/>
            <a:ext cx="1009185" cy="550862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7" hasCustomPrompt="1"/>
          </p:nvPr>
        </p:nvSpPr>
        <p:spPr>
          <a:xfrm>
            <a:off x="4145503" y="3421938"/>
            <a:ext cx="995938" cy="5318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state.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8" hasCustomPrompt="1"/>
          </p:nvPr>
        </p:nvSpPr>
        <p:spPr>
          <a:xfrm>
            <a:off x="2642767" y="3417888"/>
            <a:ext cx="1502736" cy="531812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 ????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0" hasCustomPrompt="1"/>
          </p:nvPr>
        </p:nvSpPr>
        <p:spPr>
          <a:xfrm>
            <a:off x="5202534" y="3402807"/>
            <a:ext cx="1647020" cy="5064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 torch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41" hasCustomPrompt="1"/>
          </p:nvPr>
        </p:nvSpPr>
        <p:spPr>
          <a:xfrm>
            <a:off x="219071" y="4119725"/>
            <a:ext cx="2318855" cy="55892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represents the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42" hasCustomPrompt="1"/>
          </p:nvPr>
        </p:nvSpPr>
        <p:spPr>
          <a:xfrm>
            <a:off x="3498620" y="4104773"/>
            <a:ext cx="1524793" cy="57388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freedom.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43" hasCustomPrompt="1"/>
          </p:nvPr>
        </p:nvSpPr>
        <p:spPr>
          <a:xfrm>
            <a:off x="5227638" y="4127500"/>
            <a:ext cx="1596813" cy="550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It is more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44" hasCustomPrompt="1"/>
          </p:nvPr>
        </p:nvSpPr>
        <p:spPr>
          <a:xfrm>
            <a:off x="219075" y="4906963"/>
            <a:ext cx="857250" cy="544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than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45" hasCustomPrompt="1"/>
          </p:nvPr>
        </p:nvSpPr>
        <p:spPr>
          <a:xfrm>
            <a:off x="1076325" y="4906963"/>
            <a:ext cx="771525" cy="544512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</a:t>
            </a:r>
          </a:p>
        </p:txBody>
      </p:sp>
      <p:sp>
        <p:nvSpPr>
          <p:cNvPr id="47" name="Text Placeholder 43"/>
          <p:cNvSpPr>
            <a:spLocks noGrp="1"/>
          </p:cNvSpPr>
          <p:nvPr>
            <p:ph type="body" sz="quarter" idx="46" hasCustomPrompt="1"/>
          </p:nvPr>
        </p:nvSpPr>
        <p:spPr>
          <a:xfrm>
            <a:off x="1977402" y="4906963"/>
            <a:ext cx="1455523" cy="544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feet tall.</a:t>
            </a:r>
          </a:p>
        </p:txBody>
      </p:sp>
    </p:spTree>
    <p:extLst>
      <p:ext uri="{BB962C8B-B14F-4D97-AF65-F5344CB8AC3E}">
        <p14:creationId xmlns:p14="http://schemas.microsoft.com/office/powerpoint/2010/main" val="322404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merican Fl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5000" baseline="0"/>
            </a:lvl1pPr>
          </a:lstStyle>
          <a:p>
            <a:r>
              <a:rPr lang="en-US" dirty="0"/>
              <a:t>The American Flag</a:t>
            </a:r>
          </a:p>
        </p:txBody>
      </p:sp>
      <p:sp>
        <p:nvSpPr>
          <p:cNvPr id="9" name="Online Image Placeholder 8"/>
          <p:cNvSpPr>
            <a:spLocks noGrp="1"/>
          </p:cNvSpPr>
          <p:nvPr>
            <p:ph type="clipArt" sz="quarter" idx="11" hasCustomPrompt="1"/>
          </p:nvPr>
        </p:nvSpPr>
        <p:spPr>
          <a:xfrm>
            <a:off x="6971691" y="2162297"/>
            <a:ext cx="4941887" cy="3763962"/>
          </a:xfrm>
          <a:ln w="5715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search for a picture of the American flag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9" hasCustomPrompt="1"/>
          </p:nvPr>
        </p:nvSpPr>
        <p:spPr>
          <a:xfrm>
            <a:off x="1649505" y="3778372"/>
            <a:ext cx="289828" cy="5318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0" hasCustomPrompt="1"/>
          </p:nvPr>
        </p:nvSpPr>
        <p:spPr>
          <a:xfrm>
            <a:off x="274474" y="2395413"/>
            <a:ext cx="5234669" cy="581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 colors of the American flag are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5436962" y="2440857"/>
            <a:ext cx="787319" cy="581025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2" hasCustomPrompt="1"/>
          </p:nvPr>
        </p:nvSpPr>
        <p:spPr>
          <a:xfrm>
            <a:off x="6040796" y="2496992"/>
            <a:ext cx="321355" cy="581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,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3" hasCustomPrompt="1"/>
          </p:nvPr>
        </p:nvSpPr>
        <p:spPr>
          <a:xfrm>
            <a:off x="274474" y="3146063"/>
            <a:ext cx="1077686" cy="466725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44" hasCustomPrompt="1"/>
          </p:nvPr>
        </p:nvSpPr>
        <p:spPr>
          <a:xfrm>
            <a:off x="1171951" y="3166463"/>
            <a:ext cx="369529" cy="4667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,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45" hasCustomPrompt="1"/>
          </p:nvPr>
        </p:nvSpPr>
        <p:spPr>
          <a:xfrm>
            <a:off x="1340048" y="3166463"/>
            <a:ext cx="842282" cy="4873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and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6" hasCustomPrompt="1"/>
          </p:nvPr>
        </p:nvSpPr>
        <p:spPr>
          <a:xfrm>
            <a:off x="1987037" y="3160350"/>
            <a:ext cx="861975" cy="438150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 hasCustomPrompt="1"/>
          </p:nvPr>
        </p:nvSpPr>
        <p:spPr>
          <a:xfrm>
            <a:off x="2727709" y="3156381"/>
            <a:ext cx="236099" cy="4460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8" hasCustomPrompt="1"/>
          </p:nvPr>
        </p:nvSpPr>
        <p:spPr>
          <a:xfrm>
            <a:off x="3025242" y="3098437"/>
            <a:ext cx="1034512" cy="5619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It has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9" hasCustomPrompt="1"/>
          </p:nvPr>
        </p:nvSpPr>
        <p:spPr>
          <a:xfrm>
            <a:off x="4105198" y="3105180"/>
            <a:ext cx="615950" cy="533400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1" hasCustomPrompt="1"/>
          </p:nvPr>
        </p:nvSpPr>
        <p:spPr>
          <a:xfrm>
            <a:off x="4812480" y="3136920"/>
            <a:ext cx="1893348" cy="450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stripes and</a:t>
            </a:r>
          </a:p>
        </p:txBody>
      </p:sp>
      <p:sp>
        <p:nvSpPr>
          <p:cNvPr id="39" name="Text Placeholder 32"/>
          <p:cNvSpPr>
            <a:spLocks noGrp="1"/>
          </p:cNvSpPr>
          <p:nvPr>
            <p:ph type="body" sz="quarter" idx="52" hasCustomPrompt="1"/>
          </p:nvPr>
        </p:nvSpPr>
        <p:spPr>
          <a:xfrm>
            <a:off x="377533" y="3801930"/>
            <a:ext cx="615950" cy="533400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3" hasCustomPrompt="1"/>
          </p:nvPr>
        </p:nvSpPr>
        <p:spPr>
          <a:xfrm>
            <a:off x="910212" y="3782413"/>
            <a:ext cx="897131" cy="5984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stars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4" hasCustomPrompt="1"/>
          </p:nvPr>
        </p:nvSpPr>
        <p:spPr>
          <a:xfrm>
            <a:off x="2036596" y="3678659"/>
            <a:ext cx="3426498" cy="5524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 stars stand for the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5" hasCustomPrompt="1"/>
          </p:nvPr>
        </p:nvSpPr>
        <p:spPr>
          <a:xfrm>
            <a:off x="5534758" y="3723266"/>
            <a:ext cx="539207" cy="523795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57" hasCustomPrompt="1"/>
          </p:nvPr>
        </p:nvSpPr>
        <p:spPr>
          <a:xfrm>
            <a:off x="2156354" y="4364867"/>
            <a:ext cx="3991536" cy="4762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There even is a flag on the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58" hasCustomPrompt="1"/>
          </p:nvPr>
        </p:nvSpPr>
        <p:spPr>
          <a:xfrm>
            <a:off x="352610" y="5003546"/>
            <a:ext cx="917647" cy="495300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59" hasCustomPrompt="1"/>
          </p:nvPr>
        </p:nvSpPr>
        <p:spPr>
          <a:xfrm>
            <a:off x="1148839" y="5003546"/>
            <a:ext cx="419878" cy="6445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!</a:t>
            </a:r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60" hasCustomPrompt="1"/>
          </p:nvPr>
        </p:nvSpPr>
        <p:spPr>
          <a:xfrm>
            <a:off x="327925" y="4368041"/>
            <a:ext cx="1771146" cy="5525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U.S. states.</a:t>
            </a:r>
          </a:p>
        </p:txBody>
      </p:sp>
    </p:spTree>
    <p:extLst>
      <p:ext uri="{BB962C8B-B14F-4D97-AF65-F5344CB8AC3E}">
        <p14:creationId xmlns:p14="http://schemas.microsoft.com/office/powerpoint/2010/main" val="331739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d Ea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5000" baseline="0"/>
            </a:lvl1pPr>
          </a:lstStyle>
          <a:p>
            <a:r>
              <a:rPr lang="en-US" dirty="0"/>
              <a:t>The Bald Eagle</a:t>
            </a:r>
          </a:p>
        </p:txBody>
      </p:sp>
      <p:sp>
        <p:nvSpPr>
          <p:cNvPr id="9" name="Online Image Placeholder 8"/>
          <p:cNvSpPr>
            <a:spLocks noGrp="1"/>
          </p:cNvSpPr>
          <p:nvPr>
            <p:ph type="clipArt" sz="quarter" idx="11" hasCustomPrompt="1"/>
          </p:nvPr>
        </p:nvSpPr>
        <p:spPr>
          <a:xfrm>
            <a:off x="7035531" y="2041237"/>
            <a:ext cx="4941887" cy="3763962"/>
          </a:xfrm>
          <a:ln w="57150"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search for a picture of the Bald Eagle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3" hasCustomPrompt="1"/>
          </p:nvPr>
        </p:nvSpPr>
        <p:spPr>
          <a:xfrm>
            <a:off x="4263559" y="4266005"/>
            <a:ext cx="218744" cy="4762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9" hasCustomPrompt="1"/>
          </p:nvPr>
        </p:nvSpPr>
        <p:spPr>
          <a:xfrm>
            <a:off x="2791720" y="3573196"/>
            <a:ext cx="289828" cy="5318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0" hasCustomPrompt="1"/>
          </p:nvPr>
        </p:nvSpPr>
        <p:spPr>
          <a:xfrm>
            <a:off x="-25321" y="2021732"/>
            <a:ext cx="4972975" cy="581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 Bald Eagle  is a symbol of the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5090430" y="2021732"/>
            <a:ext cx="1229256" cy="581025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??????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2" hasCustomPrompt="1"/>
          </p:nvPr>
        </p:nvSpPr>
        <p:spPr>
          <a:xfrm>
            <a:off x="1248372" y="2866396"/>
            <a:ext cx="321355" cy="581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48" hasCustomPrompt="1"/>
          </p:nvPr>
        </p:nvSpPr>
        <p:spPr>
          <a:xfrm>
            <a:off x="1580098" y="2799361"/>
            <a:ext cx="5405025" cy="5619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It stands for the American colonists’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9" hasCustomPrompt="1"/>
          </p:nvPr>
        </p:nvSpPr>
        <p:spPr>
          <a:xfrm>
            <a:off x="162522" y="3536831"/>
            <a:ext cx="1351356" cy="533400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???????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1" hasCustomPrompt="1"/>
          </p:nvPr>
        </p:nvSpPr>
        <p:spPr>
          <a:xfrm>
            <a:off x="1525546" y="3576615"/>
            <a:ext cx="1351357" cy="450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to fight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54" hasCustomPrompt="1"/>
          </p:nvPr>
        </p:nvSpPr>
        <p:spPr>
          <a:xfrm>
            <a:off x="3131955" y="3573198"/>
            <a:ext cx="3813778" cy="4905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They are not really bald, 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55" hasCustomPrompt="1"/>
          </p:nvPr>
        </p:nvSpPr>
        <p:spPr>
          <a:xfrm>
            <a:off x="1810140" y="4266005"/>
            <a:ext cx="2521235" cy="495170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  ????????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57" hasCustomPrompt="1"/>
          </p:nvPr>
        </p:nvSpPr>
        <p:spPr>
          <a:xfrm>
            <a:off x="162523" y="4266005"/>
            <a:ext cx="1647617" cy="4762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they have</a:t>
            </a:r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58" hasCustomPrompt="1"/>
          </p:nvPr>
        </p:nvSpPr>
        <p:spPr>
          <a:xfrm>
            <a:off x="135601" y="2832696"/>
            <a:ext cx="1213023" cy="495300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??????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59" hasCustomPrompt="1"/>
          </p:nvPr>
        </p:nvSpPr>
        <p:spPr>
          <a:xfrm>
            <a:off x="4572101" y="4265613"/>
            <a:ext cx="2373212" cy="495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The Bald Eagle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60" hasCustomPrompt="1"/>
          </p:nvPr>
        </p:nvSpPr>
        <p:spPr>
          <a:xfrm>
            <a:off x="161925" y="4926013"/>
            <a:ext cx="4484720" cy="4857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is also on the back of the U.S.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61" hasCustomPrompt="1"/>
          </p:nvPr>
        </p:nvSpPr>
        <p:spPr>
          <a:xfrm>
            <a:off x="4661173" y="4906835"/>
            <a:ext cx="858513" cy="485742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???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62" hasCustomPrompt="1"/>
          </p:nvPr>
        </p:nvSpPr>
        <p:spPr>
          <a:xfrm>
            <a:off x="161925" y="5635625"/>
            <a:ext cx="1872148" cy="457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dollar bill.</a:t>
            </a:r>
          </a:p>
        </p:txBody>
      </p:sp>
    </p:spTree>
    <p:extLst>
      <p:ext uri="{BB962C8B-B14F-4D97-AF65-F5344CB8AC3E}">
        <p14:creationId xmlns:p14="http://schemas.microsoft.com/office/powerpoint/2010/main" val="292905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alphaModFix amt="38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982F3-D8A0-4791-9AA6-17476BD708E4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5C5AF-6812-4652-A604-253A7FC47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0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3" r:id="rId4"/>
    <p:sldLayoutId id="2147483664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32030"/>
            <a:ext cx="9144000" cy="1079279"/>
          </a:xfrm>
          <a:solidFill>
            <a:srgbClr val="FF0000">
              <a:alpha val="59000"/>
            </a:srgbClr>
          </a:solidFill>
        </p:spPr>
        <p:txBody>
          <a:bodyPr/>
          <a:lstStyle/>
          <a:p>
            <a:r>
              <a:rPr lang="en-US" dirty="0"/>
              <a:t>United States Symbols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491" y="3179616"/>
            <a:ext cx="9144000" cy="1655762"/>
          </a:xfrm>
        </p:spPr>
        <p:txBody>
          <a:bodyPr/>
          <a:lstStyle/>
          <a:p>
            <a:r>
              <a:rPr lang="en-US" dirty="0"/>
              <a:t>By: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0031" y="3751116"/>
            <a:ext cx="5980921" cy="512763"/>
          </a:xfrm>
          <a:solidFill>
            <a:schemeClr val="accent1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63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American Flag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quarter" idx="11"/>
          </p:nvPr>
        </p:nvSpPr>
        <p:spPr>
          <a:xfrm>
            <a:off x="6971691" y="2162297"/>
            <a:ext cx="4941887" cy="4350470"/>
          </a:xfrm>
        </p:spPr>
      </p:sp>
      <p:sp>
        <p:nvSpPr>
          <p:cNvPr id="5" name="Text Placeholder 4"/>
          <p:cNvSpPr>
            <a:spLocks noGrp="1"/>
          </p:cNvSpPr>
          <p:nvPr>
            <p:ph type="body" sz="quarter" idx="40"/>
          </p:nvPr>
        </p:nvSpPr>
        <p:spPr>
          <a:xfrm>
            <a:off x="118141" y="2429610"/>
            <a:ext cx="5234669" cy="581025"/>
          </a:xfrm>
        </p:spPr>
        <p:txBody>
          <a:bodyPr/>
          <a:lstStyle/>
          <a:p>
            <a:r>
              <a:rPr lang="en-US" dirty="0"/>
              <a:t>The colors of the American flag are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2"/>
          </p:nvPr>
        </p:nvSpPr>
        <p:spPr>
          <a:xfrm>
            <a:off x="6178451" y="2467837"/>
            <a:ext cx="321355" cy="581025"/>
          </a:xfrm>
        </p:spPr>
        <p:txBody>
          <a:bodyPr/>
          <a:lstStyle/>
          <a:p>
            <a:r>
              <a:rPr lang="en-US" dirty="0"/>
              <a:t>,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3"/>
          </p:nvPr>
        </p:nvSpPr>
        <p:spPr>
          <a:xfrm>
            <a:off x="179970" y="3034295"/>
            <a:ext cx="1077686" cy="58825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4"/>
          </p:nvPr>
        </p:nvSpPr>
        <p:spPr>
          <a:xfrm>
            <a:off x="1191553" y="3077253"/>
            <a:ext cx="369529" cy="4667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,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5"/>
          </p:nvPr>
        </p:nvSpPr>
        <p:spPr>
          <a:xfrm>
            <a:off x="1387324" y="3032841"/>
            <a:ext cx="842282" cy="508901"/>
          </a:xfrm>
        </p:spPr>
        <p:txBody>
          <a:bodyPr/>
          <a:lstStyle/>
          <a:p>
            <a:r>
              <a:rPr lang="en-US" dirty="0"/>
              <a:t>and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46"/>
          </p:nvPr>
        </p:nvSpPr>
        <p:spPr>
          <a:xfrm>
            <a:off x="2129097" y="3020252"/>
            <a:ext cx="861975" cy="57615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7"/>
          </p:nvPr>
        </p:nvSpPr>
        <p:spPr>
          <a:xfrm>
            <a:off x="3002999" y="3093810"/>
            <a:ext cx="236099" cy="4460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8"/>
          </p:nvPr>
        </p:nvSpPr>
        <p:spPr>
          <a:xfrm>
            <a:off x="3245062" y="3093536"/>
            <a:ext cx="1034512" cy="561975"/>
          </a:xfrm>
        </p:spPr>
        <p:txBody>
          <a:bodyPr>
            <a:normAutofit/>
          </a:bodyPr>
          <a:lstStyle/>
          <a:p>
            <a:r>
              <a:rPr lang="en-US" dirty="0"/>
              <a:t>It has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9"/>
          </p:nvPr>
        </p:nvSpPr>
        <p:spPr>
          <a:xfrm>
            <a:off x="4291501" y="3107824"/>
            <a:ext cx="615950" cy="533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51"/>
          </p:nvPr>
        </p:nvSpPr>
        <p:spPr>
          <a:xfrm>
            <a:off x="4945899" y="3135218"/>
            <a:ext cx="1893348" cy="4508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stripes and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2"/>
          </p:nvPr>
        </p:nvSpPr>
        <p:spPr>
          <a:xfrm>
            <a:off x="179970" y="3676569"/>
            <a:ext cx="615950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53"/>
          </p:nvPr>
        </p:nvSpPr>
        <p:spPr>
          <a:xfrm>
            <a:off x="808971" y="3711261"/>
            <a:ext cx="897131" cy="59848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stars.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54"/>
          </p:nvPr>
        </p:nvSpPr>
        <p:spPr>
          <a:xfrm>
            <a:off x="1722099" y="3689739"/>
            <a:ext cx="3426498" cy="552420"/>
          </a:xfrm>
        </p:spPr>
        <p:txBody>
          <a:bodyPr/>
          <a:lstStyle/>
          <a:p>
            <a:r>
              <a:rPr lang="en-US" dirty="0"/>
              <a:t>The stars stand for the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5"/>
          </p:nvPr>
        </p:nvSpPr>
        <p:spPr>
          <a:xfrm>
            <a:off x="5167358" y="3676569"/>
            <a:ext cx="539207" cy="5237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57"/>
          </p:nvPr>
        </p:nvSpPr>
        <p:spPr>
          <a:xfrm>
            <a:off x="2068608" y="4353718"/>
            <a:ext cx="3991536" cy="622269"/>
          </a:xfrm>
        </p:spPr>
        <p:txBody>
          <a:bodyPr/>
          <a:lstStyle/>
          <a:p>
            <a:r>
              <a:rPr lang="en-US" dirty="0"/>
              <a:t>There even is a flag on the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59"/>
          </p:nvPr>
        </p:nvSpPr>
        <p:spPr>
          <a:xfrm>
            <a:off x="1201827" y="4986439"/>
            <a:ext cx="419878" cy="644525"/>
          </a:xfrm>
        </p:spPr>
        <p:txBody>
          <a:bodyPr/>
          <a:lstStyle/>
          <a:p>
            <a:r>
              <a:rPr lang="en-US" dirty="0"/>
              <a:t>!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60"/>
          </p:nvPr>
        </p:nvSpPr>
        <p:spPr>
          <a:xfrm>
            <a:off x="179970" y="4370162"/>
            <a:ext cx="1771146" cy="552580"/>
          </a:xfrm>
        </p:spPr>
        <p:txBody>
          <a:bodyPr/>
          <a:lstStyle/>
          <a:p>
            <a:r>
              <a:rPr lang="en-US" dirty="0"/>
              <a:t>U.S. states.</a:t>
            </a:r>
          </a:p>
        </p:txBody>
      </p:sp>
    </p:spTree>
    <p:extLst>
      <p:ext uri="{BB962C8B-B14F-4D97-AF65-F5344CB8AC3E}">
        <p14:creationId xmlns:p14="http://schemas.microsoft.com/office/powerpoint/2010/main" val="363959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White House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quarter" idx="11"/>
          </p:nvPr>
        </p:nvSpPr>
        <p:spPr>
          <a:xfrm>
            <a:off x="7118813" y="2162296"/>
            <a:ext cx="4941887" cy="4126893"/>
          </a:xfrm>
        </p:spPr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is where the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lives and works.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It is a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symbol of American freedom and democracy.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The White House is located in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6749916" y="5075773"/>
            <a:ext cx="223935" cy="3968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It has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r>
              <a:rPr lang="en-US" dirty="0"/>
              <a:t>rooms and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bathrooms.</a:t>
            </a:r>
          </a:p>
        </p:txBody>
      </p:sp>
    </p:spTree>
    <p:extLst>
      <p:ext uri="{BB962C8B-B14F-4D97-AF65-F5344CB8AC3E}">
        <p14:creationId xmlns:p14="http://schemas.microsoft.com/office/powerpoint/2010/main" val="19000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Liberty Bell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quarter" idx="11"/>
          </p:nvPr>
        </p:nvSpPr>
        <p:spPr>
          <a:xfrm>
            <a:off x="6787254" y="2042324"/>
            <a:ext cx="5107664" cy="4180630"/>
          </a:xfrm>
        </p:spPr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The bell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In 1776, the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announce our country’s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5"/>
          </p:nvPr>
        </p:nvSpPr>
        <p:spPr>
          <a:xfrm>
            <a:off x="104172" y="3889377"/>
            <a:ext cx="3068236" cy="543729"/>
          </a:xfrm>
        </p:spPr>
        <p:txBody>
          <a:bodyPr>
            <a:normAutofit/>
          </a:bodyPr>
          <a:lstStyle/>
          <a:p>
            <a:r>
              <a:rPr lang="en-US" dirty="0"/>
              <a:t>from Great Britain.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first time it was rung.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It is made of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rang to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8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Bald Eagle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quarter" idx="11"/>
          </p:nvPr>
        </p:nvSpPr>
        <p:spPr>
          <a:xfrm>
            <a:off x="7035531" y="2041237"/>
            <a:ext cx="4941887" cy="4247596"/>
          </a:xfrm>
        </p:spPr>
      </p:sp>
      <p:sp>
        <p:nvSpPr>
          <p:cNvPr id="4" name="Text Placeholder 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/>
              <a:t>The Bald Eagle is a symbol of the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1"/>
          </p:nvPr>
        </p:nvSpPr>
        <p:spPr>
          <a:xfrm>
            <a:off x="4866744" y="1954513"/>
            <a:ext cx="1229256" cy="5810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"/>
          </p:nvPr>
        </p:nvSpPr>
        <p:spPr>
          <a:xfrm>
            <a:off x="1262919" y="2763723"/>
            <a:ext cx="321355" cy="581025"/>
          </a:xfrm>
        </p:spPr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US" dirty="0"/>
              <a:t>It stands for the American colonists’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5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fight.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US" dirty="0"/>
              <a:t>They are not really bald,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dirty="0"/>
              <a:t>they have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58"/>
          </p:nvPr>
        </p:nvSpPr>
        <p:spPr>
          <a:xfrm>
            <a:off x="49896" y="2731546"/>
            <a:ext cx="1213023" cy="4953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r>
              <a:rPr lang="en-US" dirty="0"/>
              <a:t>The Bald Eagle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60"/>
          </p:nvPr>
        </p:nvSpPr>
        <p:spPr>
          <a:xfrm>
            <a:off x="161924" y="4926013"/>
            <a:ext cx="4653143" cy="485775"/>
          </a:xfrm>
        </p:spPr>
        <p:txBody>
          <a:bodyPr>
            <a:normAutofit/>
          </a:bodyPr>
          <a:lstStyle/>
          <a:p>
            <a:r>
              <a:rPr lang="en-US" dirty="0"/>
              <a:t>is also on the back of the U. S.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61"/>
          </p:nvPr>
        </p:nvSpPr>
        <p:spPr>
          <a:xfrm>
            <a:off x="4703823" y="4829245"/>
            <a:ext cx="858513" cy="485742"/>
          </a:xfrm>
        </p:spPr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6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dollar bill.</a:t>
            </a:r>
          </a:p>
        </p:txBody>
      </p:sp>
    </p:spTree>
    <p:extLst>
      <p:ext uri="{BB962C8B-B14F-4D97-AF65-F5344CB8AC3E}">
        <p14:creationId xmlns:p14="http://schemas.microsoft.com/office/powerpoint/2010/main" val="232105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Statue of Liberty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quarter" idx="11"/>
          </p:nvPr>
        </p:nvSpPr>
        <p:spPr>
          <a:xfrm>
            <a:off x="6971691" y="2162297"/>
            <a:ext cx="4941887" cy="4163858"/>
          </a:xfrm>
        </p:spPr>
      </p:sp>
      <p:sp>
        <p:nvSpPr>
          <p:cNvPr id="4" name="Text Placeholder 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The Statue of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2426890" y="2481204"/>
            <a:ext cx="1363047" cy="49371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was a gift from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2"/>
          </p:nvPr>
        </p:nvSpPr>
        <p:spPr>
          <a:xfrm>
            <a:off x="66384" y="3323277"/>
            <a:ext cx="1287854" cy="476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3"/>
          </p:nvPr>
        </p:nvSpPr>
        <p:spPr>
          <a:xfrm>
            <a:off x="1254568" y="3360583"/>
            <a:ext cx="228159" cy="476250"/>
          </a:xfrm>
        </p:spPr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1580680" y="3299225"/>
            <a:ext cx="1161942" cy="550863"/>
          </a:xfrm>
        </p:spPr>
        <p:txBody>
          <a:bodyPr/>
          <a:lstStyle/>
          <a:p>
            <a:r>
              <a:rPr lang="en-US" dirty="0"/>
              <a:t>It is in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5"/>
          </p:nvPr>
        </p:nvSpPr>
        <p:spPr>
          <a:xfrm>
            <a:off x="2309499" y="4057677"/>
            <a:ext cx="1009185" cy="5508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7"/>
          </p:nvPr>
        </p:nvSpPr>
        <p:spPr>
          <a:xfrm>
            <a:off x="4281004" y="3349771"/>
            <a:ext cx="995938" cy="531812"/>
          </a:xfrm>
        </p:spPr>
        <p:txBody>
          <a:bodyPr>
            <a:normAutofit fontScale="92500"/>
          </a:bodyPr>
          <a:lstStyle/>
          <a:p>
            <a:r>
              <a:rPr lang="en-US" dirty="0"/>
              <a:t>State.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8"/>
          </p:nvPr>
        </p:nvSpPr>
        <p:spPr>
          <a:xfrm>
            <a:off x="2670678" y="3295496"/>
            <a:ext cx="1502736" cy="531812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0"/>
          </p:nvPr>
        </p:nvSpPr>
        <p:spPr>
          <a:xfrm>
            <a:off x="5224344" y="3352701"/>
            <a:ext cx="1647020" cy="506412"/>
          </a:xfrm>
        </p:spPr>
        <p:txBody>
          <a:bodyPr/>
          <a:lstStyle/>
          <a:p>
            <a:r>
              <a:rPr lang="en-US" dirty="0"/>
              <a:t>The torch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1"/>
          </p:nvPr>
        </p:nvSpPr>
        <p:spPr>
          <a:xfrm>
            <a:off x="59658" y="4057677"/>
            <a:ext cx="2318855" cy="558929"/>
          </a:xfrm>
        </p:spPr>
        <p:txBody>
          <a:bodyPr>
            <a:normAutofit/>
          </a:bodyPr>
          <a:lstStyle/>
          <a:p>
            <a:r>
              <a:rPr lang="en-US" dirty="0"/>
              <a:t>represents the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42"/>
          </p:nvPr>
        </p:nvSpPr>
        <p:spPr>
          <a:xfrm>
            <a:off x="3367661" y="4100402"/>
            <a:ext cx="1959364" cy="573881"/>
          </a:xfrm>
        </p:spPr>
        <p:txBody>
          <a:bodyPr>
            <a:noAutofit/>
          </a:bodyPr>
          <a:lstStyle/>
          <a:p>
            <a:r>
              <a:rPr lang="en-US" dirty="0"/>
              <a:t>of freedom.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43"/>
          </p:nvPr>
        </p:nvSpPr>
        <p:spPr>
          <a:xfrm>
            <a:off x="5376001" y="4127791"/>
            <a:ext cx="1596813" cy="550863"/>
          </a:xfrm>
        </p:spPr>
        <p:txBody>
          <a:bodyPr/>
          <a:lstStyle/>
          <a:p>
            <a:r>
              <a:rPr lang="en-US" dirty="0"/>
              <a:t>It is more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dirty="0"/>
              <a:t>than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46"/>
          </p:nvPr>
        </p:nvSpPr>
        <p:spPr/>
        <p:txBody>
          <a:bodyPr>
            <a:normAutofit/>
          </a:bodyPr>
          <a:lstStyle/>
          <a:p>
            <a:r>
              <a:rPr lang="en-US" dirty="0"/>
              <a:t>feet tall.</a:t>
            </a:r>
          </a:p>
        </p:txBody>
      </p:sp>
    </p:spTree>
    <p:extLst>
      <p:ext uri="{BB962C8B-B14F-4D97-AF65-F5344CB8AC3E}">
        <p14:creationId xmlns:p14="http://schemas.microsoft.com/office/powerpoint/2010/main" val="2553905184"/>
      </p:ext>
    </p:extLst>
  </p:cSld>
  <p:clrMapOvr>
    <a:masterClrMapping/>
  </p:clrMapOvr>
</p:sld>
</file>

<file path=ppt/theme/theme1.xml><?xml version="1.0" encoding="utf-8"?>
<a:theme xmlns:a="http://schemas.openxmlformats.org/drawingml/2006/main" name="US Symbol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st grade us symbols" id="{B5C5B2DF-07BF-47DC-91F8-089305EA38D8}" vid="{97A64B03-7B8B-4769-9F25-F86FE2DC64F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187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US Symbols</vt:lpstr>
      <vt:lpstr>United States Symbols</vt:lpstr>
      <vt:lpstr>The American Flag</vt:lpstr>
      <vt:lpstr>The White House</vt:lpstr>
      <vt:lpstr>The Liberty Bell</vt:lpstr>
      <vt:lpstr>The Bald Eagle</vt:lpstr>
      <vt:lpstr>The Statue of Liberty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 Connery</dc:creator>
  <cp:lastModifiedBy>MK Connery</cp:lastModifiedBy>
  <cp:revision>95</cp:revision>
  <dcterms:created xsi:type="dcterms:W3CDTF">2017-03-03T22:03:30Z</dcterms:created>
  <dcterms:modified xsi:type="dcterms:W3CDTF">2017-03-04T21:07:45Z</dcterms:modified>
</cp:coreProperties>
</file>